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CCC138A-298D-4BFB-B391-0F4BB0F0E5FF}" type="datetimeFigureOut">
              <a:rPr lang="en-IN" smtClean="0"/>
              <a:t>29-04-2023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776363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852252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722985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0652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393995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CC138A-298D-4BFB-B391-0F4BB0F0E5FF}" type="datetimeFigureOut">
              <a:rPr lang="en-IN" smtClean="0"/>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1586564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CC138A-298D-4BFB-B391-0F4BB0F0E5FF}" type="datetimeFigureOut">
              <a:rPr lang="en-IN" smtClean="0"/>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46959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C138A-298D-4BFB-B391-0F4BB0F0E5FF}"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656906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C138A-298D-4BFB-B391-0F4BB0F0E5FF}"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23441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C138A-298D-4BFB-B391-0F4BB0F0E5FF}"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5945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CC138A-298D-4BFB-B391-0F4BB0F0E5FF}"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910721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1274918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CC138A-298D-4BFB-B391-0F4BB0F0E5FF}" type="datetimeFigureOut">
              <a:rPr lang="en-IN" smtClean="0"/>
              <a:t>29-04-2023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6644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CC138A-298D-4BFB-B391-0F4BB0F0E5FF}" type="datetimeFigureOut">
              <a:rPr lang="en-IN" smtClean="0"/>
              <a:t>29-04-2023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90288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C138A-298D-4BFB-B391-0F4BB0F0E5FF}" type="datetimeFigureOut">
              <a:rPr lang="en-IN" smtClean="0"/>
              <a:t>29-04-2023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70403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395471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CC138A-298D-4BFB-B391-0F4BB0F0E5FF}" type="datetimeFigureOut">
              <a:rPr lang="en-IN" smtClean="0"/>
              <a:t>29-04-2023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1C77-EEED-452C-82E9-942901415951}" type="slidenum">
              <a:rPr lang="en-IN" smtClean="0"/>
              <a:t>‹#›</a:t>
            </a:fld>
            <a:endParaRPr lang="en-IN"/>
          </a:p>
        </p:txBody>
      </p:sp>
    </p:spTree>
    <p:extLst>
      <p:ext uri="{BB962C8B-B14F-4D97-AF65-F5344CB8AC3E}">
        <p14:creationId xmlns:p14="http://schemas.microsoft.com/office/powerpoint/2010/main" val="2602952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CC138A-298D-4BFB-B391-0F4BB0F0E5FF}" type="datetimeFigureOut">
              <a:rPr lang="en-IN" smtClean="0"/>
              <a:t>29-04-2023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151C77-EEED-452C-82E9-942901415951}" type="slidenum">
              <a:rPr lang="en-IN" smtClean="0"/>
              <a:t>‹#›</a:t>
            </a:fld>
            <a:endParaRPr lang="en-IN"/>
          </a:p>
        </p:txBody>
      </p:sp>
    </p:spTree>
    <p:extLst>
      <p:ext uri="{BB962C8B-B14F-4D97-AF65-F5344CB8AC3E}">
        <p14:creationId xmlns:p14="http://schemas.microsoft.com/office/powerpoint/2010/main" val="47593962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codershood.info/2019/01/10/support-vector-machine-machine-learning-algorithm-with-example-and-code/"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andlow.github.io/posts/machine-learning/decision-tree-explain/"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photo/purple-petaled-flower-and-thank-you-card-2072169/"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1889-7A2F-49E4-A42F-333DCA74BD5A}"/>
              </a:ext>
            </a:extLst>
          </p:cNvPr>
          <p:cNvSpPr>
            <a:spLocks noGrp="1"/>
          </p:cNvSpPr>
          <p:nvPr>
            <p:ph type="title"/>
          </p:nvPr>
        </p:nvSpPr>
        <p:spPr/>
        <p:txBody>
          <a:bodyPr>
            <a:normAutofit fontScale="90000"/>
          </a:bodyPr>
          <a:lstStyle/>
          <a:p>
            <a:pPr algn="ctr"/>
            <a:r>
              <a:rPr lang="en-IN" sz="4400" dirty="0">
                <a:solidFill>
                  <a:schemeClr val="bg1"/>
                </a:solidFill>
                <a:latin typeface="Aharoni" panose="02010803020104030203" pitchFamily="2" charset="-79"/>
                <a:cs typeface="Aharoni" panose="02010803020104030203" pitchFamily="2" charset="-79"/>
              </a:rPr>
              <a:t>Mobile price prediction</a:t>
            </a:r>
            <a:br>
              <a:rPr lang="en-IN" sz="4400" dirty="0">
                <a:solidFill>
                  <a:schemeClr val="bg1"/>
                </a:solidFill>
                <a:latin typeface="Aharoni" panose="02010803020104030203" pitchFamily="2" charset="-79"/>
                <a:cs typeface="Aharoni" panose="02010803020104030203" pitchFamily="2" charset="-79"/>
              </a:rPr>
            </a:br>
            <a:r>
              <a:rPr lang="en-IN" sz="3100" b="1" dirty="0">
                <a:solidFill>
                  <a:schemeClr val="bg1"/>
                </a:solidFill>
              </a:rPr>
              <a:t>Using Machine Learning</a:t>
            </a:r>
            <a:br>
              <a:rPr lang="en-IN" sz="4400" b="1" dirty="0">
                <a:solidFill>
                  <a:schemeClr val="bg1"/>
                </a:solidFill>
              </a:rPr>
            </a:br>
            <a:endParaRPr lang="en-IN" sz="4400" dirty="0"/>
          </a:p>
        </p:txBody>
      </p:sp>
      <p:sp>
        <p:nvSpPr>
          <p:cNvPr id="3" name="Content Placeholder 2">
            <a:extLst>
              <a:ext uri="{FF2B5EF4-FFF2-40B4-BE49-F238E27FC236}">
                <a16:creationId xmlns:a16="http://schemas.microsoft.com/office/drawing/2014/main" id="{D1964FD2-851D-4A0B-B56A-618612235BFE}"/>
              </a:ext>
            </a:extLst>
          </p:cNvPr>
          <p:cNvSpPr>
            <a:spLocks noGrp="1"/>
          </p:cNvSpPr>
          <p:nvPr>
            <p:ph idx="1"/>
          </p:nvPr>
        </p:nvSpPr>
        <p:spPr/>
        <p:txBody>
          <a:bodyPr>
            <a:normAutofit/>
          </a:bodyPr>
          <a:lstStyle/>
          <a:p>
            <a:r>
              <a:rPr lang="en-IN" sz="2800" dirty="0">
                <a:solidFill>
                  <a:srgbClr val="FF0000"/>
                </a:solidFill>
              </a:rPr>
              <a:t>DA-Trainer &amp; Guide :- </a:t>
            </a:r>
            <a:r>
              <a:rPr lang="en-IN" sz="2800" dirty="0" err="1"/>
              <a:t>S.V.Karthik</a:t>
            </a:r>
            <a:endParaRPr lang="en-IN" sz="2800" dirty="0"/>
          </a:p>
          <a:p>
            <a:pPr algn="ctr"/>
            <a:endParaRPr lang="en-IN" sz="2800" dirty="0">
              <a:solidFill>
                <a:srgbClr val="FF0000"/>
              </a:solidFill>
            </a:endParaRPr>
          </a:p>
          <a:p>
            <a:r>
              <a:rPr lang="en-IN" sz="2800" dirty="0">
                <a:solidFill>
                  <a:srgbClr val="FF0000"/>
                </a:solidFill>
              </a:rPr>
              <a:t>Learners Names :-  </a:t>
            </a:r>
            <a:r>
              <a:rPr lang="en-IN" sz="2800" dirty="0"/>
              <a:t>1) Sukanya Ghadage</a:t>
            </a:r>
          </a:p>
          <a:p>
            <a:r>
              <a:rPr lang="en-IN" sz="2800" dirty="0"/>
              <a:t>                            2) </a:t>
            </a:r>
            <a:r>
              <a:rPr lang="en-IN" sz="2800" dirty="0" err="1"/>
              <a:t>Snehal</a:t>
            </a:r>
            <a:r>
              <a:rPr lang="en-IN" sz="2800" dirty="0"/>
              <a:t>  </a:t>
            </a:r>
            <a:r>
              <a:rPr lang="en-IN" sz="2800" dirty="0" err="1"/>
              <a:t>Magdum</a:t>
            </a:r>
            <a:endParaRPr lang="en-IN" sz="2800" dirty="0"/>
          </a:p>
        </p:txBody>
      </p:sp>
    </p:spTree>
    <p:extLst>
      <p:ext uri="{BB962C8B-B14F-4D97-AF65-F5344CB8AC3E}">
        <p14:creationId xmlns:p14="http://schemas.microsoft.com/office/powerpoint/2010/main" val="239430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29D34F-6E4D-4724-93E0-7A908F937D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87086"/>
            <a:ext cx="12387943" cy="6945086"/>
          </a:xfrm>
          <a:prstGeom prst="rect">
            <a:avLst/>
          </a:prstGeom>
        </p:spPr>
      </p:pic>
      <p:sp>
        <p:nvSpPr>
          <p:cNvPr id="9" name="TextBox 8">
            <a:extLst>
              <a:ext uri="{FF2B5EF4-FFF2-40B4-BE49-F238E27FC236}">
                <a16:creationId xmlns:a16="http://schemas.microsoft.com/office/drawing/2014/main" id="{9CC3AF25-3346-410A-97CC-12C6BEECF94D}"/>
              </a:ext>
            </a:extLst>
          </p:cNvPr>
          <p:cNvSpPr txBox="1"/>
          <p:nvPr/>
        </p:nvSpPr>
        <p:spPr>
          <a:xfrm>
            <a:off x="0" y="6697265"/>
            <a:ext cx="3570514" cy="230832"/>
          </a:xfrm>
          <a:prstGeom prst="rect">
            <a:avLst/>
          </a:prstGeom>
          <a:noFill/>
        </p:spPr>
        <p:txBody>
          <a:bodyPr wrap="square" rtlCol="0">
            <a:spAutoFit/>
          </a:bodyPr>
          <a:lstStyle/>
          <a:p>
            <a:r>
              <a:rPr lang="en-IN" sz="900">
                <a:hlinkClick r:id="rId3" tooltip="https://www.codershood.info/2019/01/10/support-vector-machine-machine-learning-algorithm-with-example-and-code/"/>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19808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9C2D-CFEF-41D8-AEC9-554E2A22C5C0}"/>
              </a:ext>
            </a:extLst>
          </p:cNvPr>
          <p:cNvSpPr>
            <a:spLocks noGrp="1"/>
          </p:cNvSpPr>
          <p:nvPr>
            <p:ph type="title"/>
          </p:nvPr>
        </p:nvSpPr>
        <p:spPr/>
        <p:txBody>
          <a:bodyPr>
            <a:normAutofit/>
          </a:bodyPr>
          <a:lstStyle/>
          <a:p>
            <a:pPr algn="ctr"/>
            <a:r>
              <a:rPr lang="en-IN" sz="4400" b="1" dirty="0">
                <a:solidFill>
                  <a:schemeClr val="bg2"/>
                </a:solidFill>
              </a:rPr>
              <a:t>3) Naïve Bayes</a:t>
            </a:r>
          </a:p>
        </p:txBody>
      </p:sp>
      <p:sp>
        <p:nvSpPr>
          <p:cNvPr id="3" name="Content Placeholder 2">
            <a:extLst>
              <a:ext uri="{FF2B5EF4-FFF2-40B4-BE49-F238E27FC236}">
                <a16:creationId xmlns:a16="http://schemas.microsoft.com/office/drawing/2014/main" id="{C81DB5D2-3E92-4A96-B917-572AD001D0ED}"/>
              </a:ext>
            </a:extLst>
          </p:cNvPr>
          <p:cNvSpPr>
            <a:spLocks noGrp="1"/>
          </p:cNvSpPr>
          <p:nvPr>
            <p:ph idx="1"/>
          </p:nvPr>
        </p:nvSpPr>
        <p:spPr/>
        <p:txBody>
          <a:bodyPr>
            <a:noAutofit/>
          </a:bodyPr>
          <a:lstStyle/>
          <a:p>
            <a:r>
              <a:rPr lang="en-US" b="0" i="0" dirty="0">
                <a:effectLst/>
                <a:latin typeface="Helvetica Neue"/>
              </a:rPr>
              <a:t>Gaussian Naive Bayes is a Naive Bayes variation that allows continuous data and follows the Gaussian normal distribution. The Bayes theorem is the foundation of a family of supervised machine learning classification algorithms known as naive Bayes. It is a basic categorization approach with a lot of power. When the dimensionality of the inputs is high, they are useful. The Naive Bayes Classifier may also be used to solve complex classification issues.</a:t>
            </a:r>
            <a:br>
              <a:rPr lang="en-US" b="0" i="0" dirty="0">
                <a:effectLst/>
                <a:latin typeface="Helvetica Neue"/>
              </a:rPr>
            </a:br>
            <a:endParaRPr lang="en-IN" dirty="0">
              <a:latin typeface="Helvetica Neue"/>
            </a:endParaRPr>
          </a:p>
        </p:txBody>
      </p:sp>
    </p:spTree>
    <p:extLst>
      <p:ext uri="{BB962C8B-B14F-4D97-AF65-F5344CB8AC3E}">
        <p14:creationId xmlns:p14="http://schemas.microsoft.com/office/powerpoint/2010/main" val="212894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6A221-FB65-40FD-A561-C32DBEA7EB38}"/>
              </a:ext>
            </a:extLst>
          </p:cNvPr>
          <p:cNvPicPr>
            <a:picLocks noChangeAspect="1"/>
          </p:cNvPicPr>
          <p:nvPr/>
        </p:nvPicPr>
        <p:blipFill>
          <a:blip r:embed="rId2"/>
          <a:stretch>
            <a:fillRect/>
          </a:stretch>
        </p:blipFill>
        <p:spPr>
          <a:xfrm>
            <a:off x="0" y="0"/>
            <a:ext cx="12289971" cy="6858000"/>
          </a:xfrm>
          <a:prstGeom prst="rect">
            <a:avLst/>
          </a:prstGeom>
        </p:spPr>
      </p:pic>
    </p:spTree>
    <p:extLst>
      <p:ext uri="{BB962C8B-B14F-4D97-AF65-F5344CB8AC3E}">
        <p14:creationId xmlns:p14="http://schemas.microsoft.com/office/powerpoint/2010/main" val="216008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7252-E9E1-48F1-823C-BB4FAF70DA01}"/>
              </a:ext>
            </a:extLst>
          </p:cNvPr>
          <p:cNvSpPr>
            <a:spLocks noGrp="1"/>
          </p:cNvSpPr>
          <p:nvPr>
            <p:ph type="title"/>
          </p:nvPr>
        </p:nvSpPr>
        <p:spPr/>
        <p:txBody>
          <a:bodyPr>
            <a:normAutofit/>
          </a:bodyPr>
          <a:lstStyle/>
          <a:p>
            <a:pPr algn="ctr"/>
            <a:r>
              <a:rPr lang="en-IN" sz="4000" b="1" dirty="0">
                <a:solidFill>
                  <a:schemeClr val="bg2"/>
                </a:solidFill>
              </a:rPr>
              <a:t>4) Decision Tree Classifier</a:t>
            </a:r>
          </a:p>
        </p:txBody>
      </p:sp>
      <p:sp>
        <p:nvSpPr>
          <p:cNvPr id="3" name="Content Placeholder 2">
            <a:extLst>
              <a:ext uri="{FF2B5EF4-FFF2-40B4-BE49-F238E27FC236}">
                <a16:creationId xmlns:a16="http://schemas.microsoft.com/office/drawing/2014/main" id="{FD44DBB1-321E-48EA-B47D-C467DF7527F5}"/>
              </a:ext>
            </a:extLst>
          </p:cNvPr>
          <p:cNvSpPr>
            <a:spLocks noGrp="1"/>
          </p:cNvSpPr>
          <p:nvPr>
            <p:ph idx="1"/>
          </p:nvPr>
        </p:nvSpPr>
        <p:spPr/>
        <p:txBody>
          <a:bodyPr>
            <a:normAutofit/>
          </a:bodyPr>
          <a:lstStyle/>
          <a:p>
            <a:r>
              <a:rPr lang="en-IN" sz="2800" dirty="0">
                <a:latin typeface="Helvetica Neue"/>
              </a:rPr>
              <a:t>Decision Tree is supervised machine learning that can be used for both classification and regression problems, but it mostly preferred for solving classification problems. It is a tree-structured classifier, where internal nodes represent the features of a dataset, branches represent the decision rules and each leaf node </a:t>
            </a:r>
            <a:r>
              <a:rPr lang="en-IN" sz="2800" dirty="0" err="1">
                <a:latin typeface="Helvetica Neue"/>
              </a:rPr>
              <a:t>reprensts</a:t>
            </a:r>
            <a:r>
              <a:rPr lang="en-IN" sz="2800" dirty="0">
                <a:latin typeface="Helvetica Neue"/>
              </a:rPr>
              <a:t> the outcome.</a:t>
            </a:r>
          </a:p>
        </p:txBody>
      </p:sp>
    </p:spTree>
    <p:extLst>
      <p:ext uri="{BB962C8B-B14F-4D97-AF65-F5344CB8AC3E}">
        <p14:creationId xmlns:p14="http://schemas.microsoft.com/office/powerpoint/2010/main" val="207026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5B0-54BF-4EBE-BE63-2BADBBB569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12453256" cy="6858000"/>
          </a:xfrm>
          <a:prstGeom prst="rect">
            <a:avLst/>
          </a:prstGeom>
        </p:spPr>
      </p:pic>
      <p:sp>
        <p:nvSpPr>
          <p:cNvPr id="5" name="TextBox 4">
            <a:extLst>
              <a:ext uri="{FF2B5EF4-FFF2-40B4-BE49-F238E27FC236}">
                <a16:creationId xmlns:a16="http://schemas.microsoft.com/office/drawing/2014/main" id="{67D1673B-26C9-4254-AD7F-B105444814B3}"/>
              </a:ext>
            </a:extLst>
          </p:cNvPr>
          <p:cNvSpPr txBox="1"/>
          <p:nvPr/>
        </p:nvSpPr>
        <p:spPr>
          <a:xfrm>
            <a:off x="1" y="4862512"/>
            <a:ext cx="8672512" cy="230832"/>
          </a:xfrm>
          <a:prstGeom prst="rect">
            <a:avLst/>
          </a:prstGeom>
          <a:noFill/>
        </p:spPr>
        <p:txBody>
          <a:bodyPr wrap="square" rtlCol="0">
            <a:spAutoFit/>
          </a:bodyPr>
          <a:lstStyle/>
          <a:p>
            <a:r>
              <a:rPr lang="en-IN" sz="900">
                <a:hlinkClick r:id="rId3" tooltip="https://randlow.github.io/posts/machine-learning/decision-tree-explain/"/>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104616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8F9A-22AE-4186-8856-FE5220F8B077}"/>
              </a:ext>
            </a:extLst>
          </p:cNvPr>
          <p:cNvSpPr>
            <a:spLocks noGrp="1"/>
          </p:cNvSpPr>
          <p:nvPr>
            <p:ph type="title"/>
          </p:nvPr>
        </p:nvSpPr>
        <p:spPr/>
        <p:txBody>
          <a:bodyPr>
            <a:normAutofit/>
          </a:bodyPr>
          <a:lstStyle/>
          <a:p>
            <a:pPr algn="ctr"/>
            <a:r>
              <a:rPr lang="en-IN" sz="4400" dirty="0">
                <a:solidFill>
                  <a:schemeClr val="bg2"/>
                </a:solidFill>
                <a:latin typeface="Aharoni" panose="02010803020104030203" pitchFamily="2" charset="-79"/>
                <a:cs typeface="Aharoni" panose="02010803020104030203" pitchFamily="2" charset="-79"/>
              </a:rPr>
              <a:t>Conclusion</a:t>
            </a:r>
          </a:p>
        </p:txBody>
      </p:sp>
      <p:sp>
        <p:nvSpPr>
          <p:cNvPr id="3" name="Content Placeholder 2">
            <a:extLst>
              <a:ext uri="{FF2B5EF4-FFF2-40B4-BE49-F238E27FC236}">
                <a16:creationId xmlns:a16="http://schemas.microsoft.com/office/drawing/2014/main" id="{E165C23A-F27C-4507-A222-01A37F1FAF5E}"/>
              </a:ext>
            </a:extLst>
          </p:cNvPr>
          <p:cNvSpPr>
            <a:spLocks noGrp="1"/>
          </p:cNvSpPr>
          <p:nvPr>
            <p:ph idx="1"/>
          </p:nvPr>
        </p:nvSpPr>
        <p:spPr/>
        <p:txBody>
          <a:bodyPr>
            <a:normAutofit fontScale="85000" lnSpcReduction="20000"/>
          </a:bodyPr>
          <a:lstStyle/>
          <a:p>
            <a:pPr algn="l" rtl="0"/>
            <a:r>
              <a:rPr lang="en-US" sz="2600" b="0" i="0" dirty="0">
                <a:effectLst/>
                <a:latin typeface="Helvetica Neue"/>
              </a:rPr>
              <a:t>In this problem, we looked at classification. Classifiers represent the intersection of advanced machine theory and practical application.</a:t>
            </a:r>
          </a:p>
          <a:p>
            <a:pPr algn="l" rtl="0"/>
            <a:r>
              <a:rPr lang="en-US" sz="2600" b="0" i="0" dirty="0">
                <a:effectLst/>
                <a:latin typeface="Helvetica Neue"/>
              </a:rPr>
              <a:t>These algorithms are more than just a sorting mechanism for organizing unlabeled data instances into distinct groupings. Classifiers include a unique set of dynamic rules that include an interpretation mechanism for dealing with ambiguous or unknown values, all of which are suited to the kind of inputs being analyzed. Most classifiers also utilize probability estimates, which enable end-users to adjust data categorization using utility functions.</a:t>
            </a:r>
          </a:p>
          <a:p>
            <a:pPr algn="l" rtl="0"/>
            <a:r>
              <a:rPr lang="en-US" sz="2600" b="0" i="0" dirty="0">
                <a:effectLst/>
                <a:latin typeface="Helvetica Neue"/>
              </a:rPr>
              <a:t>In this problem, we see SVM Classifier is perform well than other models.</a:t>
            </a:r>
          </a:p>
          <a:p>
            <a:endParaRPr lang="en-IN" dirty="0"/>
          </a:p>
        </p:txBody>
      </p:sp>
    </p:spTree>
    <p:extLst>
      <p:ext uri="{BB962C8B-B14F-4D97-AF65-F5344CB8AC3E}">
        <p14:creationId xmlns:p14="http://schemas.microsoft.com/office/powerpoint/2010/main" val="421673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18A12D-AD10-46A5-970A-F996FA8DFED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41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C4FD-0133-47D5-85AD-4BF24A5ABFC5}"/>
              </a:ext>
            </a:extLst>
          </p:cNvPr>
          <p:cNvSpPr>
            <a:spLocks noGrp="1"/>
          </p:cNvSpPr>
          <p:nvPr>
            <p:ph type="ctrTitle"/>
          </p:nvPr>
        </p:nvSpPr>
        <p:spPr>
          <a:xfrm>
            <a:off x="1371600" y="1"/>
            <a:ext cx="9448800" cy="1436914"/>
          </a:xfrm>
        </p:spPr>
        <p:txBody>
          <a:bodyPr>
            <a:normAutofit/>
          </a:bodyPr>
          <a:lstStyle/>
          <a:p>
            <a:pPr algn="ctr"/>
            <a:r>
              <a:rPr lang="en-IN" sz="4800" dirty="0">
                <a:solidFill>
                  <a:schemeClr val="bg1"/>
                </a:solidFill>
                <a:latin typeface="Aharoni" panose="02010803020104030203" pitchFamily="2" charset="-79"/>
                <a:cs typeface="Aharoni" panose="02010803020104030203" pitchFamily="2" charset="-79"/>
              </a:rPr>
              <a:t>Content</a:t>
            </a:r>
          </a:p>
        </p:txBody>
      </p:sp>
      <p:sp>
        <p:nvSpPr>
          <p:cNvPr id="3" name="Subtitle 2">
            <a:extLst>
              <a:ext uri="{FF2B5EF4-FFF2-40B4-BE49-F238E27FC236}">
                <a16:creationId xmlns:a16="http://schemas.microsoft.com/office/drawing/2014/main" id="{E1053EF0-1AE8-4F1F-8C9C-D71A6AE82DBF}"/>
              </a:ext>
            </a:extLst>
          </p:cNvPr>
          <p:cNvSpPr>
            <a:spLocks noGrp="1"/>
          </p:cNvSpPr>
          <p:nvPr>
            <p:ph type="subTitle" idx="1"/>
          </p:nvPr>
        </p:nvSpPr>
        <p:spPr>
          <a:xfrm>
            <a:off x="1371600" y="2122713"/>
            <a:ext cx="9448800" cy="3722915"/>
          </a:xfrm>
        </p:spPr>
        <p:txBody>
          <a:bodyPr>
            <a:normAutofit fontScale="92500" lnSpcReduction="20000"/>
          </a:bodyPr>
          <a:lstStyle/>
          <a:p>
            <a:pPr marL="457200" indent="-457200">
              <a:lnSpc>
                <a:spcPct val="150000"/>
              </a:lnSpc>
              <a:buFont typeface="+mj-lt"/>
              <a:buAutoNum type="arabicParenR"/>
            </a:pPr>
            <a:r>
              <a:rPr lang="en-IN" sz="3200" b="1" dirty="0">
                <a:solidFill>
                  <a:schemeClr val="tx1"/>
                </a:solidFill>
              </a:rPr>
              <a:t>Introduction</a:t>
            </a:r>
          </a:p>
          <a:p>
            <a:pPr marL="457200" indent="-457200">
              <a:lnSpc>
                <a:spcPct val="150000"/>
              </a:lnSpc>
              <a:buFont typeface="+mj-lt"/>
              <a:buAutoNum type="arabicParenR"/>
            </a:pPr>
            <a:r>
              <a:rPr lang="en-IN" sz="3200" b="1" dirty="0">
                <a:solidFill>
                  <a:schemeClr val="tx1"/>
                </a:solidFill>
              </a:rPr>
              <a:t>Problem Statement</a:t>
            </a:r>
          </a:p>
          <a:p>
            <a:pPr marL="457200" indent="-457200">
              <a:lnSpc>
                <a:spcPct val="150000"/>
              </a:lnSpc>
              <a:buFont typeface="+mj-lt"/>
              <a:buAutoNum type="arabicParenR"/>
            </a:pPr>
            <a:r>
              <a:rPr lang="en-IN" sz="3200" b="1" dirty="0">
                <a:solidFill>
                  <a:schemeClr val="tx1"/>
                </a:solidFill>
              </a:rPr>
              <a:t>Methodology</a:t>
            </a:r>
          </a:p>
          <a:p>
            <a:pPr marL="457200" indent="-457200">
              <a:lnSpc>
                <a:spcPct val="150000"/>
              </a:lnSpc>
              <a:buFont typeface="+mj-lt"/>
              <a:buAutoNum type="arabicParenR"/>
            </a:pPr>
            <a:r>
              <a:rPr lang="en-IN" sz="3200" b="1" dirty="0">
                <a:solidFill>
                  <a:schemeClr val="tx1"/>
                </a:solidFill>
              </a:rPr>
              <a:t>Machine Learning Models</a:t>
            </a:r>
          </a:p>
          <a:p>
            <a:pPr marL="457200" indent="-457200">
              <a:lnSpc>
                <a:spcPct val="150000"/>
              </a:lnSpc>
              <a:buFont typeface="+mj-lt"/>
              <a:buAutoNum type="arabicParenR"/>
            </a:pPr>
            <a:r>
              <a:rPr lang="en-IN" sz="3200" b="1" dirty="0">
                <a:solidFill>
                  <a:schemeClr val="tx1"/>
                </a:solidFill>
              </a:rPr>
              <a:t>Conclusion</a:t>
            </a:r>
          </a:p>
          <a:p>
            <a:pPr marL="457200" indent="-457200">
              <a:buFont typeface="+mj-lt"/>
              <a:buAutoNum type="arabicParenR"/>
            </a:pPr>
            <a:endParaRPr lang="en-IN" dirty="0"/>
          </a:p>
        </p:txBody>
      </p:sp>
      <p:pic>
        <p:nvPicPr>
          <p:cNvPr id="4" name="Picture 3">
            <a:extLst>
              <a:ext uri="{FF2B5EF4-FFF2-40B4-BE49-F238E27FC236}">
                <a16:creationId xmlns:a16="http://schemas.microsoft.com/office/drawing/2014/main" id="{0F6156FE-1DF0-4086-A817-365BA02A827A}"/>
              </a:ext>
            </a:extLst>
          </p:cNvPr>
          <p:cNvPicPr>
            <a:picLocks noChangeAspect="1"/>
          </p:cNvPicPr>
          <p:nvPr/>
        </p:nvPicPr>
        <p:blipFill>
          <a:blip r:embed="rId2"/>
          <a:stretch>
            <a:fillRect/>
          </a:stretch>
        </p:blipFill>
        <p:spPr>
          <a:xfrm>
            <a:off x="6825342" y="2122713"/>
            <a:ext cx="4702629" cy="3628715"/>
          </a:xfrm>
          <a:prstGeom prst="rect">
            <a:avLst/>
          </a:prstGeom>
        </p:spPr>
      </p:pic>
    </p:spTree>
    <p:extLst>
      <p:ext uri="{BB962C8B-B14F-4D97-AF65-F5344CB8AC3E}">
        <p14:creationId xmlns:p14="http://schemas.microsoft.com/office/powerpoint/2010/main" val="241640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03B8-8B23-4ECD-9602-99F2398F2DA0}"/>
              </a:ext>
            </a:extLst>
          </p:cNvPr>
          <p:cNvSpPr>
            <a:spLocks noGrp="1"/>
          </p:cNvSpPr>
          <p:nvPr>
            <p:ph type="title"/>
          </p:nvPr>
        </p:nvSpPr>
        <p:spPr/>
        <p:txBody>
          <a:bodyPr>
            <a:normAutofit/>
          </a:bodyPr>
          <a:lstStyle/>
          <a:p>
            <a:pPr algn="ctr"/>
            <a:r>
              <a:rPr lang="en-IN" sz="4400" dirty="0">
                <a:solidFill>
                  <a:schemeClr val="bg2"/>
                </a:solidFill>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E8B57C20-9F7A-4625-9112-3744BB3A12EA}"/>
              </a:ext>
            </a:extLst>
          </p:cNvPr>
          <p:cNvSpPr>
            <a:spLocks noGrp="1"/>
          </p:cNvSpPr>
          <p:nvPr>
            <p:ph idx="1"/>
          </p:nvPr>
        </p:nvSpPr>
        <p:spPr/>
        <p:txBody>
          <a:bodyPr>
            <a:normAutofit lnSpcReduction="10000"/>
          </a:bodyPr>
          <a:lstStyle/>
          <a:p>
            <a:pPr marL="0" indent="0">
              <a:buNone/>
            </a:pPr>
            <a:r>
              <a:rPr lang="en-IN" sz="2800" b="1" dirty="0">
                <a:latin typeface="Helvetica Neue"/>
                <a:cs typeface="Arial" panose="020B0604020202020204" pitchFamily="34" charset="0"/>
              </a:rPr>
              <a:t>Mobile phones come in all sorts of prices, features, </a:t>
            </a:r>
            <a:r>
              <a:rPr lang="en-IN" sz="2800" b="1" dirty="0" err="1">
                <a:latin typeface="Helvetica Neue"/>
                <a:cs typeface="Arial" panose="020B0604020202020204" pitchFamily="34" charset="0"/>
              </a:rPr>
              <a:t>nd</a:t>
            </a:r>
            <a:r>
              <a:rPr lang="en-IN" sz="2800" b="1" dirty="0">
                <a:latin typeface="Helvetica Neue"/>
                <a:cs typeface="Arial" panose="020B0604020202020204" pitchFamily="34" charset="0"/>
              </a:rPr>
              <a:t> all. Price estimation and prediction is an important part of consumer strategy. Deciding on the correct price of a specifications</a:t>
            </a:r>
            <a:r>
              <a:rPr lang="en-IN" sz="3200" b="1" dirty="0">
                <a:latin typeface="Helvetica Neue"/>
                <a:cs typeface="Arial" panose="020B0604020202020204" pitchFamily="34" charset="0"/>
              </a:rPr>
              <a:t> pr</a:t>
            </a:r>
            <a:r>
              <a:rPr lang="en-IN" sz="2800" b="1" dirty="0">
                <a:latin typeface="Helvetica Neue"/>
                <a:cs typeface="Arial" panose="020B0604020202020204" pitchFamily="34" charset="0"/>
              </a:rPr>
              <a:t>oduct is very important for the market success of a product. A new product that has to be launched, must have the correct price so that consumers find it appropriate to buy the product.</a:t>
            </a:r>
          </a:p>
        </p:txBody>
      </p:sp>
    </p:spTree>
    <p:extLst>
      <p:ext uri="{BB962C8B-B14F-4D97-AF65-F5344CB8AC3E}">
        <p14:creationId xmlns:p14="http://schemas.microsoft.com/office/powerpoint/2010/main" val="108666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30D8-25BC-4A47-9FA1-B86A45A79663}"/>
              </a:ext>
            </a:extLst>
          </p:cNvPr>
          <p:cNvSpPr>
            <a:spLocks noGrp="1"/>
          </p:cNvSpPr>
          <p:nvPr>
            <p:ph type="title"/>
          </p:nvPr>
        </p:nvSpPr>
        <p:spPr/>
        <p:txBody>
          <a:bodyPr>
            <a:normAutofit/>
          </a:bodyPr>
          <a:lstStyle/>
          <a:p>
            <a:pPr algn="ctr"/>
            <a:r>
              <a:rPr lang="en-IN" sz="4000" dirty="0">
                <a:solidFill>
                  <a:schemeClr val="bg2"/>
                </a:solidFill>
                <a:latin typeface="Aharoni" panose="02010803020104030203" pitchFamily="2" charset="-79"/>
                <a:cs typeface="Aharoni" panose="02010803020104030203" pitchFamily="2" charset="-79"/>
              </a:rPr>
              <a:t>Problem </a:t>
            </a:r>
            <a:r>
              <a:rPr lang="en-IN" sz="4400" dirty="0">
                <a:solidFill>
                  <a:schemeClr val="bg2"/>
                </a:solidFill>
                <a:latin typeface="Aharoni" panose="02010803020104030203" pitchFamily="2" charset="-79"/>
                <a:cs typeface="Aharoni" panose="02010803020104030203" pitchFamily="2" charset="-79"/>
              </a:rPr>
              <a:t>Statement</a:t>
            </a:r>
          </a:p>
        </p:txBody>
      </p:sp>
      <p:sp>
        <p:nvSpPr>
          <p:cNvPr id="3" name="Content Placeholder 2">
            <a:extLst>
              <a:ext uri="{FF2B5EF4-FFF2-40B4-BE49-F238E27FC236}">
                <a16:creationId xmlns:a16="http://schemas.microsoft.com/office/drawing/2014/main" id="{0A0F21CC-D08D-409D-9F7F-CDCFCE098987}"/>
              </a:ext>
            </a:extLst>
          </p:cNvPr>
          <p:cNvSpPr>
            <a:spLocks noGrp="1"/>
          </p:cNvSpPr>
          <p:nvPr>
            <p:ph idx="1"/>
          </p:nvPr>
        </p:nvSpPr>
        <p:spPr/>
        <p:txBody>
          <a:bodyPr>
            <a:normAutofit/>
          </a:bodyPr>
          <a:lstStyle/>
          <a:p>
            <a:pPr marL="0" indent="0">
              <a:buNone/>
            </a:pPr>
            <a:r>
              <a:rPr lang="en-US" b="1" i="0" dirty="0">
                <a:effectLst/>
                <a:latin typeface="Helvetica Neue"/>
              </a:rPr>
              <a:t>To predict the price range of a mobile phones.</a:t>
            </a:r>
          </a:p>
          <a:p>
            <a:pPr marL="0" indent="0">
              <a:buNone/>
            </a:pPr>
            <a:r>
              <a:rPr lang="en-US" b="1" i="0" dirty="0">
                <a:effectLst/>
                <a:latin typeface="Helvetica Neue"/>
              </a:rPr>
              <a:t>The data contains information regarding mobile phone features, specifications </a:t>
            </a:r>
            <a:r>
              <a:rPr lang="en-US" b="1" i="0" dirty="0" err="1">
                <a:effectLst/>
                <a:latin typeface="Helvetica Neue"/>
              </a:rPr>
              <a:t>etc</a:t>
            </a:r>
            <a:r>
              <a:rPr lang="en-US" b="1" i="0" dirty="0">
                <a:effectLst/>
                <a:latin typeface="Helvetica Neue"/>
              </a:rPr>
              <a:t> and their price range. The various features and information can be used to predict the price range of a mobile phone.</a:t>
            </a:r>
            <a:endParaRPr lang="en-IN" b="1" dirty="0"/>
          </a:p>
        </p:txBody>
      </p:sp>
    </p:spTree>
    <p:extLst>
      <p:ext uri="{BB962C8B-B14F-4D97-AF65-F5344CB8AC3E}">
        <p14:creationId xmlns:p14="http://schemas.microsoft.com/office/powerpoint/2010/main" val="58256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7794-E781-4C2E-AF7A-125C256BA16E}"/>
              </a:ext>
            </a:extLst>
          </p:cNvPr>
          <p:cNvSpPr>
            <a:spLocks noGrp="1"/>
          </p:cNvSpPr>
          <p:nvPr>
            <p:ph type="title"/>
          </p:nvPr>
        </p:nvSpPr>
        <p:spPr/>
        <p:txBody>
          <a:bodyPr>
            <a:normAutofit/>
          </a:bodyPr>
          <a:lstStyle/>
          <a:p>
            <a:pPr algn="ctr"/>
            <a:r>
              <a:rPr lang="en-IN" sz="4400" dirty="0">
                <a:solidFill>
                  <a:schemeClr val="bg2"/>
                </a:solidFill>
                <a:latin typeface="Aharoni" panose="02010803020104030203" pitchFamily="2" charset="-79"/>
                <a:cs typeface="Aharoni" panose="02010803020104030203" pitchFamily="2" charset="-79"/>
              </a:rPr>
              <a:t>Methodology</a:t>
            </a:r>
          </a:p>
        </p:txBody>
      </p:sp>
      <p:sp>
        <p:nvSpPr>
          <p:cNvPr id="3" name="Content Placeholder 2">
            <a:extLst>
              <a:ext uri="{FF2B5EF4-FFF2-40B4-BE49-F238E27FC236}">
                <a16:creationId xmlns:a16="http://schemas.microsoft.com/office/drawing/2014/main" id="{7B778F3E-F43D-4F2A-9A99-9CEF8979B55F}"/>
              </a:ext>
            </a:extLst>
          </p:cNvPr>
          <p:cNvSpPr>
            <a:spLocks noGrp="1"/>
          </p:cNvSpPr>
          <p:nvPr>
            <p:ph idx="1"/>
          </p:nvPr>
        </p:nvSpPr>
        <p:spPr/>
        <p:txBody>
          <a:bodyPr/>
          <a:lstStyle/>
          <a:p>
            <a:r>
              <a:rPr lang="en-US" b="0" i="0" dirty="0">
                <a:effectLst/>
                <a:latin typeface="Helvetica Neue"/>
              </a:rPr>
              <a:t>We will proceed with reading the data, and then perform data analysis. The practice of examining data using analytical or statistical methods in order to identify meaningful information is known as data analysis. After data analysis, we will find out the data distribution and data types. We will use 4 classification algorithms to predict the output. We will also compare the outputs. </a:t>
            </a:r>
            <a:endParaRPr lang="en-IN" dirty="0"/>
          </a:p>
        </p:txBody>
      </p:sp>
    </p:spTree>
    <p:extLst>
      <p:ext uri="{BB962C8B-B14F-4D97-AF65-F5344CB8AC3E}">
        <p14:creationId xmlns:p14="http://schemas.microsoft.com/office/powerpoint/2010/main" val="225244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BE58-8004-470E-80E3-8ABEB931F6B2}"/>
              </a:ext>
            </a:extLst>
          </p:cNvPr>
          <p:cNvSpPr>
            <a:spLocks noGrp="1"/>
          </p:cNvSpPr>
          <p:nvPr>
            <p:ph type="title"/>
          </p:nvPr>
        </p:nvSpPr>
        <p:spPr/>
        <p:txBody>
          <a:bodyPr>
            <a:normAutofit/>
          </a:bodyPr>
          <a:lstStyle/>
          <a:p>
            <a:pPr algn="ctr"/>
            <a:r>
              <a:rPr lang="en-IN" sz="4400" dirty="0">
                <a:solidFill>
                  <a:schemeClr val="bg2"/>
                </a:solidFill>
                <a:latin typeface="Aharoni" panose="02010803020104030203" pitchFamily="2" charset="-79"/>
                <a:cs typeface="Aharoni" panose="02010803020104030203" pitchFamily="2" charset="-79"/>
              </a:rPr>
              <a:t>Machine learning models</a:t>
            </a:r>
          </a:p>
        </p:txBody>
      </p:sp>
      <p:sp>
        <p:nvSpPr>
          <p:cNvPr id="3" name="Content Placeholder 2">
            <a:extLst>
              <a:ext uri="{FF2B5EF4-FFF2-40B4-BE49-F238E27FC236}">
                <a16:creationId xmlns:a16="http://schemas.microsoft.com/office/drawing/2014/main" id="{014D1126-D1D9-4830-A926-02E99D968CE1}"/>
              </a:ext>
            </a:extLst>
          </p:cNvPr>
          <p:cNvSpPr>
            <a:spLocks noGrp="1"/>
          </p:cNvSpPr>
          <p:nvPr>
            <p:ph idx="1"/>
          </p:nvPr>
        </p:nvSpPr>
        <p:spPr/>
        <p:txBody>
          <a:bodyPr/>
          <a:lstStyle/>
          <a:p>
            <a:pPr marL="457200" indent="-457200">
              <a:buFont typeface="+mj-lt"/>
              <a:buAutoNum type="arabicParenR"/>
            </a:pPr>
            <a:r>
              <a:rPr lang="en-IN" sz="2800" dirty="0"/>
              <a:t>Random Forest Classifier</a:t>
            </a:r>
          </a:p>
          <a:p>
            <a:pPr marL="457200" indent="-457200">
              <a:buFont typeface="+mj-lt"/>
              <a:buAutoNum type="arabicParenR"/>
            </a:pPr>
            <a:r>
              <a:rPr lang="en-IN" sz="2800" dirty="0"/>
              <a:t>Super Vector Machine Classifier</a:t>
            </a:r>
          </a:p>
          <a:p>
            <a:pPr marL="457200" indent="-457200">
              <a:buFont typeface="+mj-lt"/>
              <a:buAutoNum type="arabicParenR"/>
            </a:pPr>
            <a:r>
              <a:rPr lang="en-IN" sz="2800" dirty="0"/>
              <a:t>Naïve Bayes</a:t>
            </a:r>
          </a:p>
          <a:p>
            <a:pPr marL="457200" indent="-457200">
              <a:buFont typeface="+mj-lt"/>
              <a:buAutoNum type="arabicParenR"/>
            </a:pPr>
            <a:r>
              <a:rPr lang="en-IN" sz="2800" dirty="0"/>
              <a:t>Decision Tree Classifier</a:t>
            </a:r>
          </a:p>
          <a:p>
            <a:pPr marL="0" indent="0">
              <a:buNone/>
            </a:pPr>
            <a:endParaRPr lang="en-IN" b="1" i="0" dirty="0">
              <a:effectLst/>
              <a:latin typeface="Helvetica Neue"/>
            </a:endParaRPr>
          </a:p>
          <a:p>
            <a:pPr marL="457200" indent="-457200">
              <a:buFont typeface="+mj-lt"/>
              <a:buAutoNum type="arabicParenR"/>
            </a:pPr>
            <a:endParaRPr lang="en-IN" dirty="0"/>
          </a:p>
        </p:txBody>
      </p:sp>
    </p:spTree>
    <p:extLst>
      <p:ext uri="{BB962C8B-B14F-4D97-AF65-F5344CB8AC3E}">
        <p14:creationId xmlns:p14="http://schemas.microsoft.com/office/powerpoint/2010/main" val="219108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4BA2-80F6-4EFB-B4B3-B3175D1AD5DD}"/>
              </a:ext>
            </a:extLst>
          </p:cNvPr>
          <p:cNvSpPr>
            <a:spLocks noGrp="1"/>
          </p:cNvSpPr>
          <p:nvPr>
            <p:ph type="title"/>
          </p:nvPr>
        </p:nvSpPr>
        <p:spPr/>
        <p:txBody>
          <a:bodyPr>
            <a:normAutofit/>
          </a:bodyPr>
          <a:lstStyle/>
          <a:p>
            <a:pPr algn="ctr"/>
            <a:r>
              <a:rPr lang="en-IN" sz="4400" b="1" dirty="0">
                <a:solidFill>
                  <a:schemeClr val="bg2"/>
                </a:solidFill>
              </a:rPr>
              <a:t>1) Random Forest Classifier</a:t>
            </a:r>
          </a:p>
        </p:txBody>
      </p:sp>
      <p:sp>
        <p:nvSpPr>
          <p:cNvPr id="3" name="Content Placeholder 2">
            <a:extLst>
              <a:ext uri="{FF2B5EF4-FFF2-40B4-BE49-F238E27FC236}">
                <a16:creationId xmlns:a16="http://schemas.microsoft.com/office/drawing/2014/main" id="{E6314DF4-E4BF-4BC7-A9C7-76B339952FBA}"/>
              </a:ext>
            </a:extLst>
          </p:cNvPr>
          <p:cNvSpPr>
            <a:spLocks noGrp="1"/>
          </p:cNvSpPr>
          <p:nvPr>
            <p:ph idx="1"/>
          </p:nvPr>
        </p:nvSpPr>
        <p:spPr/>
        <p:txBody>
          <a:bodyPr/>
          <a:lstStyle/>
          <a:p>
            <a:pPr algn="just"/>
            <a:r>
              <a:rPr lang="en-US" b="0" i="0" dirty="0">
                <a:effectLst/>
                <a:latin typeface="Lato" panose="020F0502020204030203" pitchFamily="34" charset="0"/>
              </a:rPr>
              <a:t>A random forest is a supervised machine learning method built from decision tree techniques. This algorithm is used to anticipate </a:t>
            </a:r>
            <a:r>
              <a:rPr lang="en-US" b="0" i="0" dirty="0" err="1">
                <a:effectLst/>
                <a:latin typeface="Lato" panose="020F0502020204030203" pitchFamily="34" charset="0"/>
              </a:rPr>
              <a:t>behaviour</a:t>
            </a:r>
            <a:r>
              <a:rPr lang="en-US" b="0" i="0" dirty="0">
                <a:effectLst/>
                <a:latin typeface="Lato" panose="020F0502020204030203" pitchFamily="34" charset="0"/>
              </a:rPr>
              <a:t> and results in a variety of sectors, including banking and e-commerce.</a:t>
            </a:r>
          </a:p>
          <a:p>
            <a:pPr algn="just"/>
            <a:r>
              <a:rPr lang="en-US" b="0" i="0" dirty="0">
                <a:effectLst/>
                <a:latin typeface="Lato" panose="020F0502020204030203" pitchFamily="34" charset="0"/>
              </a:rPr>
              <a:t>A random forest is a machine learning approach for solving regression and classification issues. It makes use of ensemble learning, which is a technique that combines multiple classifiers to solve complicated problems.</a:t>
            </a:r>
          </a:p>
          <a:p>
            <a:endParaRPr lang="en-IN" dirty="0"/>
          </a:p>
        </p:txBody>
      </p:sp>
    </p:spTree>
    <p:extLst>
      <p:ext uri="{BB962C8B-B14F-4D97-AF65-F5344CB8AC3E}">
        <p14:creationId xmlns:p14="http://schemas.microsoft.com/office/powerpoint/2010/main" val="3944949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257A5-A04D-41D1-8A5F-9A81495EE64A}"/>
              </a:ext>
            </a:extLst>
          </p:cNvPr>
          <p:cNvPicPr>
            <a:picLocks noChangeAspect="1"/>
          </p:cNvPicPr>
          <p:nvPr/>
        </p:nvPicPr>
        <p:blipFill>
          <a:blip r:embed="rId2"/>
          <a:stretch>
            <a:fillRect/>
          </a:stretch>
        </p:blipFill>
        <p:spPr>
          <a:xfrm>
            <a:off x="0" y="20666"/>
            <a:ext cx="12192000" cy="6816668"/>
          </a:xfrm>
          <a:prstGeom prst="rect">
            <a:avLst/>
          </a:prstGeom>
        </p:spPr>
      </p:pic>
    </p:spTree>
    <p:extLst>
      <p:ext uri="{BB962C8B-B14F-4D97-AF65-F5344CB8AC3E}">
        <p14:creationId xmlns:p14="http://schemas.microsoft.com/office/powerpoint/2010/main" val="16550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2380-FC60-4E9B-BFCA-4FFE06580281}"/>
              </a:ext>
            </a:extLst>
          </p:cNvPr>
          <p:cNvSpPr>
            <a:spLocks noGrp="1"/>
          </p:cNvSpPr>
          <p:nvPr>
            <p:ph type="title"/>
          </p:nvPr>
        </p:nvSpPr>
        <p:spPr/>
        <p:txBody>
          <a:bodyPr/>
          <a:lstStyle/>
          <a:p>
            <a:pPr algn="ctr"/>
            <a:r>
              <a:rPr lang="en-IN" sz="4400" b="1" dirty="0">
                <a:solidFill>
                  <a:schemeClr val="bg2"/>
                </a:solidFill>
              </a:rPr>
              <a:t>2) Super Vector Machine Classifier</a:t>
            </a:r>
            <a:br>
              <a:rPr lang="en-IN" sz="3600" dirty="0"/>
            </a:br>
            <a:endParaRPr lang="en-IN" dirty="0"/>
          </a:p>
        </p:txBody>
      </p:sp>
      <p:sp>
        <p:nvSpPr>
          <p:cNvPr id="3" name="Content Placeholder 2">
            <a:extLst>
              <a:ext uri="{FF2B5EF4-FFF2-40B4-BE49-F238E27FC236}">
                <a16:creationId xmlns:a16="http://schemas.microsoft.com/office/drawing/2014/main" id="{CE0A6EC4-EEDB-4763-9B8F-F15EFAD33CA5}"/>
              </a:ext>
            </a:extLst>
          </p:cNvPr>
          <p:cNvSpPr>
            <a:spLocks noGrp="1"/>
          </p:cNvSpPr>
          <p:nvPr>
            <p:ph idx="1"/>
          </p:nvPr>
        </p:nvSpPr>
        <p:spPr/>
        <p:txBody>
          <a:bodyPr>
            <a:normAutofit lnSpcReduction="10000"/>
          </a:bodyPr>
          <a:lstStyle/>
          <a:p>
            <a:pPr algn="just"/>
            <a:r>
              <a:rPr lang="en-US" b="0" i="0" dirty="0">
                <a:effectLst/>
                <a:latin typeface="Helvetica Neue"/>
              </a:rPr>
              <a:t>Support Vector Machine, or SVM, is a prominent Supervised Learning technique that is used for both classification and regression issues. However, it is mostly utilized in Machine Learning for Classification purposes.</a:t>
            </a:r>
          </a:p>
          <a:p>
            <a:pPr algn="just"/>
            <a:r>
              <a:rPr lang="en-US" b="0" i="0" dirty="0">
                <a:effectLst/>
                <a:latin typeface="Helvetica Neue"/>
              </a:rPr>
              <a:t>The SVM algorithm’s purpose is to find the optimum line or decision boundary for </a:t>
            </a:r>
            <a:r>
              <a:rPr lang="en-US" b="0" i="0" dirty="0" err="1">
                <a:effectLst/>
                <a:latin typeface="Helvetica Neue"/>
              </a:rPr>
              <a:t>categorising</a:t>
            </a:r>
            <a:r>
              <a:rPr lang="en-US" b="0" i="0" dirty="0">
                <a:effectLst/>
                <a:latin typeface="Helvetica Neue"/>
              </a:rPr>
              <a:t> n-dimensional space so that we may simply place fresh data points in the proper category in the future. A hyperplane is the optimal choice boundary.</a:t>
            </a:r>
          </a:p>
          <a:p>
            <a:endParaRPr lang="en-IN" dirty="0"/>
          </a:p>
        </p:txBody>
      </p:sp>
    </p:spTree>
    <p:extLst>
      <p:ext uri="{BB962C8B-B14F-4D97-AF65-F5344CB8AC3E}">
        <p14:creationId xmlns:p14="http://schemas.microsoft.com/office/powerpoint/2010/main" val="2795763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87</TotalTime>
  <Words>671</Words>
  <Application>Microsoft Office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Aharoni</vt:lpstr>
      <vt:lpstr>Arial</vt:lpstr>
      <vt:lpstr>Helvetica Neue</vt:lpstr>
      <vt:lpstr>Lato</vt:lpstr>
      <vt:lpstr>Tw Cen MT</vt:lpstr>
      <vt:lpstr>Circuit</vt:lpstr>
      <vt:lpstr>Mobile price prediction Using Machine Learning </vt:lpstr>
      <vt:lpstr>Content</vt:lpstr>
      <vt:lpstr>Introduction</vt:lpstr>
      <vt:lpstr>Problem Statement</vt:lpstr>
      <vt:lpstr>Methodology</vt:lpstr>
      <vt:lpstr>Machine learning models</vt:lpstr>
      <vt:lpstr>1) Random Forest Classifier</vt:lpstr>
      <vt:lpstr>PowerPoint Presentation</vt:lpstr>
      <vt:lpstr>2) Super Vector Machine Classifier </vt:lpstr>
      <vt:lpstr>PowerPoint Presentation</vt:lpstr>
      <vt:lpstr>3) Naïve Bayes</vt:lpstr>
      <vt:lpstr>PowerPoint Presentation</vt:lpstr>
      <vt:lpstr>4) Decision Tree Classifier</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price prediction</dc:title>
  <dc:creator>Sameer Ghadage</dc:creator>
  <cp:lastModifiedBy>Sameer Ghadage</cp:lastModifiedBy>
  <cp:revision>2</cp:revision>
  <dcterms:created xsi:type="dcterms:W3CDTF">2023-04-27T05:28:14Z</dcterms:created>
  <dcterms:modified xsi:type="dcterms:W3CDTF">2023-04-29T07:10:59Z</dcterms:modified>
</cp:coreProperties>
</file>